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61" r:id="rId3"/>
    <p:sldId id="266" r:id="rId4"/>
    <p:sldId id="257" r:id="rId5"/>
    <p:sldId id="258" r:id="rId6"/>
    <p:sldId id="260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87231" autoAdjust="0"/>
  </p:normalViewPr>
  <p:slideViewPr>
    <p:cSldViewPr snapToGrid="0">
      <p:cViewPr varScale="1">
        <p:scale>
          <a:sx n="58" d="100"/>
          <a:sy n="58" d="100"/>
        </p:scale>
        <p:origin x="8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73E02-CFCA-4E0B-A937-7DA8C376EAE0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AFD83-C86F-443E-A1A1-DAAB95084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76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AFD83-C86F-443E-A1A1-DAAB950844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03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554A-505A-4728-9D0D-D927AC76377F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A134-7A9B-4CE9-BE37-D9DDB2E230EC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83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554A-505A-4728-9D0D-D927AC76377F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A134-7A9B-4CE9-BE37-D9DDB2E23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329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554A-505A-4728-9D0D-D927AC76377F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A134-7A9B-4CE9-BE37-D9DDB2E23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648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554A-505A-4728-9D0D-D927AC76377F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A134-7A9B-4CE9-BE37-D9DDB2E23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242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554A-505A-4728-9D0D-D927AC76377F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A134-7A9B-4CE9-BE37-D9DDB2E230EC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684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554A-505A-4728-9D0D-D927AC76377F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A134-7A9B-4CE9-BE37-D9DDB2E23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554A-505A-4728-9D0D-D927AC76377F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A134-7A9B-4CE9-BE37-D9DDB2E23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24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554A-505A-4728-9D0D-D927AC76377F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A134-7A9B-4CE9-BE37-D9DDB2E23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8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554A-505A-4728-9D0D-D927AC76377F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A134-7A9B-4CE9-BE37-D9DDB2E23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24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414554A-505A-4728-9D0D-D927AC76377F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18A134-7A9B-4CE9-BE37-D9DDB2E23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30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554A-505A-4728-9D0D-D927AC76377F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A134-7A9B-4CE9-BE37-D9DDB2E23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531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414554A-505A-4728-9D0D-D927AC76377F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18A134-7A9B-4CE9-BE37-D9DDB2E230EC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36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9F2ED-6C40-41C3-A008-3BEB248E3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388" y="817880"/>
            <a:ext cx="10865224" cy="1826111"/>
          </a:xfrm>
        </p:spPr>
        <p:txBody>
          <a:bodyPr>
            <a:normAutofit/>
          </a:bodyPr>
          <a:lstStyle/>
          <a:p>
            <a:r>
              <a:rPr lang="en-GB" sz="5400" dirty="0"/>
              <a:t>Grievance handling information system </a:t>
            </a:r>
            <a:br>
              <a:rPr lang="en-GB" sz="5400" dirty="0"/>
            </a:br>
            <a:r>
              <a:rPr lang="en-GB" sz="5400" dirty="0"/>
              <a:t>for Primary Health Care</a:t>
            </a:r>
          </a:p>
        </p:txBody>
      </p:sp>
    </p:spTree>
    <p:extLst>
      <p:ext uri="{BB962C8B-B14F-4D97-AF65-F5344CB8AC3E}">
        <p14:creationId xmlns:p14="http://schemas.microsoft.com/office/powerpoint/2010/main" val="1806827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F83BAE65-D215-4292-9498-D9610AC2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EC8517-675E-4CD6-847E-FFBFC906F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GB" sz="4100" dirty="0"/>
              <a:t>Current progress of the IS</a:t>
            </a:r>
          </a:p>
        </p:txBody>
      </p:sp>
      <p:pic>
        <p:nvPicPr>
          <p:cNvPr id="6" name="Picture 5" descr="Graphical user interface, application, timeline&#10;&#10;Description automatically generated">
            <a:extLst>
              <a:ext uri="{FF2B5EF4-FFF2-40B4-BE49-F238E27FC236}">
                <a16:creationId xmlns:a16="http://schemas.microsoft.com/office/drawing/2014/main" id="{70145A6F-B265-466C-B4F5-0143704B5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0" y="1146609"/>
            <a:ext cx="6761118" cy="4208796"/>
          </a:xfrm>
          <a:prstGeom prst="rect">
            <a:avLst/>
          </a:prstGeom>
        </p:spPr>
      </p:pic>
      <p:cxnSp>
        <p:nvCxnSpPr>
          <p:cNvPr id="20" name="Straight Connector 12">
            <a:extLst>
              <a:ext uri="{FF2B5EF4-FFF2-40B4-BE49-F238E27FC236}">
                <a16:creationId xmlns:a16="http://schemas.microsoft.com/office/drawing/2014/main" id="{5C99ACED-3F9B-471D-97BC-E5D2D2319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E2503-DFA9-481B-8B07-29399697B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6780" y="2198914"/>
            <a:ext cx="4906537" cy="3670180"/>
          </a:xfrm>
        </p:spPr>
        <p:txBody>
          <a:bodyPr>
            <a:normAutofit/>
          </a:bodyPr>
          <a:lstStyle/>
          <a:p>
            <a:pPr lvl="1"/>
            <a:r>
              <a:rPr lang="en-GB" sz="2000" dirty="0"/>
              <a:t>Email and the Short code phone number secured</a:t>
            </a:r>
          </a:p>
          <a:p>
            <a:pPr lvl="1"/>
            <a:r>
              <a:rPr lang="en-GB" sz="2000" dirty="0"/>
              <a:t>A virtual call centre setup at the National Level</a:t>
            </a:r>
          </a:p>
          <a:p>
            <a:pPr lvl="1"/>
            <a:r>
              <a:rPr lang="en-GB" sz="2000" dirty="0"/>
              <a:t>Focal points identified</a:t>
            </a:r>
          </a:p>
          <a:p>
            <a:pPr lvl="1"/>
            <a:r>
              <a:rPr lang="en-GB" sz="2000" dirty="0"/>
              <a:t>Software solution implemented. (Selected places)</a:t>
            </a:r>
          </a:p>
          <a:p>
            <a:pPr lvl="1"/>
            <a:endParaRPr lang="en-GB" sz="2000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86C05757-249C-4F2B-B326-B940FDD9C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EE922679-5189-4C5C-9FBB-6839F89C6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7543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551FC9-C282-7D99-E328-8B2591D246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962" y="355600"/>
            <a:ext cx="10556557" cy="5505227"/>
          </a:xfrm>
        </p:spPr>
      </p:pic>
    </p:spTree>
    <p:extLst>
      <p:ext uri="{BB962C8B-B14F-4D97-AF65-F5344CB8AC3E}">
        <p14:creationId xmlns:p14="http://schemas.microsoft.com/office/powerpoint/2010/main" val="2117696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44E1AC-5308-1865-CB48-FDF90D2B5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963" y="304800"/>
            <a:ext cx="10058400" cy="5379933"/>
          </a:xfrm>
        </p:spPr>
      </p:pic>
    </p:spTree>
    <p:extLst>
      <p:ext uri="{BB962C8B-B14F-4D97-AF65-F5344CB8AC3E}">
        <p14:creationId xmlns:p14="http://schemas.microsoft.com/office/powerpoint/2010/main" val="3625959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2F58AA-30AF-20FF-A068-053ADEED55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963" y="355601"/>
            <a:ext cx="10058400" cy="5472282"/>
          </a:xfrm>
        </p:spPr>
      </p:pic>
    </p:spTree>
    <p:extLst>
      <p:ext uri="{BB962C8B-B14F-4D97-AF65-F5344CB8AC3E}">
        <p14:creationId xmlns:p14="http://schemas.microsoft.com/office/powerpoint/2010/main" val="1491136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8262C4-7A2A-4FE8-B9D7-40A415923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812" y="1865867"/>
            <a:ext cx="757237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23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311F-0163-4A3B-AC2F-1709491C0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E7BB3-4D22-457F-8A91-60636668B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sz="2800" dirty="0"/>
              <a:t>Information capture</a:t>
            </a:r>
          </a:p>
          <a:p>
            <a:pPr lvl="1"/>
            <a:r>
              <a:rPr lang="en-GB" sz="2800" dirty="0"/>
              <a:t>Information channelling</a:t>
            </a:r>
          </a:p>
          <a:p>
            <a:pPr lvl="1"/>
            <a:r>
              <a:rPr lang="en-GB" sz="2800" dirty="0"/>
              <a:t>Alerts</a:t>
            </a:r>
          </a:p>
          <a:p>
            <a:pPr lvl="1"/>
            <a:r>
              <a:rPr lang="en-GB" sz="2800" dirty="0"/>
              <a:t>Reporting</a:t>
            </a:r>
          </a:p>
          <a:p>
            <a:pPr lvl="1"/>
            <a:r>
              <a:rPr lang="en-GB" sz="2800" dirty="0"/>
              <a:t>Responsibilities towards information system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0807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DBE5F-5FCB-4F6D-A02F-EE91DE8DC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 dirty="0"/>
              <a:t>Information Capture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ADFFE-0B09-44C8-A0AC-DA1623F46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56750"/>
            <a:ext cx="6383173" cy="4290661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GB" sz="2800" dirty="0"/>
              <a:t>Single national portal</a:t>
            </a:r>
          </a:p>
          <a:p>
            <a:pPr lvl="1"/>
            <a:r>
              <a:rPr lang="en-GB" sz="2800" dirty="0"/>
              <a:t>Multiple Channels (Calls/ SMS /Email/Messaging Apps)</a:t>
            </a:r>
          </a:p>
          <a:p>
            <a:pPr lvl="1"/>
            <a:r>
              <a:rPr lang="en-GB" sz="2800" dirty="0"/>
              <a:t>Initially functioned </a:t>
            </a:r>
            <a:r>
              <a:rPr lang="en-GB" sz="2800" dirty="0" err="1"/>
              <a:t>8.30am</a:t>
            </a:r>
            <a:r>
              <a:rPr lang="en-GB" sz="2800" dirty="0"/>
              <a:t> - </a:t>
            </a:r>
            <a:r>
              <a:rPr lang="en-GB" sz="2800" dirty="0" err="1"/>
              <a:t>4.15pm</a:t>
            </a:r>
            <a:r>
              <a:rPr lang="en-GB" sz="2800" dirty="0"/>
              <a:t> (after hour messages recorded and attended next day)</a:t>
            </a:r>
          </a:p>
          <a:p>
            <a:pPr lvl="1"/>
            <a:r>
              <a:rPr lang="en-GB" sz="2800" dirty="0"/>
              <a:t>Supported by subnational and institutional level information entry</a:t>
            </a:r>
          </a:p>
          <a:p>
            <a:pPr lvl="1"/>
            <a:r>
              <a:rPr lang="en-GB" sz="2800" dirty="0">
                <a:solidFill>
                  <a:schemeClr val="bg1">
                    <a:lumMod val="65000"/>
                  </a:schemeClr>
                </a:solidFill>
              </a:rPr>
              <a:t>QR code based boards that clients and can scan and lodge grievance at institution level</a:t>
            </a:r>
          </a:p>
          <a:p>
            <a:pPr lvl="1"/>
            <a:r>
              <a:rPr lang="en-GB" sz="2800" dirty="0">
                <a:solidFill>
                  <a:schemeClr val="bg1">
                    <a:lumMod val="65000"/>
                  </a:schemeClr>
                </a:solidFill>
              </a:rPr>
              <a:t>Reference issued to client</a:t>
            </a:r>
          </a:p>
          <a:p>
            <a:pPr lvl="1"/>
            <a:r>
              <a:rPr lang="en-GB" sz="2800" dirty="0">
                <a:solidFill>
                  <a:schemeClr val="bg1">
                    <a:lumMod val="65000"/>
                  </a:schemeClr>
                </a:solidFill>
              </a:rPr>
              <a:t>Non-grievances type communications handled as per SOPs to be developed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7D686C-877C-46C7-9A7F-61B5CE9C9A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188" y="2120826"/>
            <a:ext cx="4277992" cy="3495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9263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DBE5F-5FCB-4F6D-A02F-EE91DE8DC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 dirty="0"/>
              <a:t>Information Capture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ADFFE-0B09-44C8-A0AC-DA1623F46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56750"/>
            <a:ext cx="6383173" cy="4290661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GB" sz="2800" dirty="0">
                <a:solidFill>
                  <a:schemeClr val="bg1">
                    <a:lumMod val="65000"/>
                  </a:schemeClr>
                </a:solidFill>
              </a:rPr>
              <a:t>Single national portal</a:t>
            </a:r>
          </a:p>
          <a:p>
            <a:pPr lvl="1"/>
            <a:r>
              <a:rPr lang="en-GB" sz="2800" dirty="0">
                <a:solidFill>
                  <a:schemeClr val="bg1">
                    <a:lumMod val="65000"/>
                  </a:schemeClr>
                </a:solidFill>
              </a:rPr>
              <a:t>Multiple Channels (Calls/ SMS /Email/Messaging Apps)</a:t>
            </a:r>
          </a:p>
          <a:p>
            <a:pPr lvl="1"/>
            <a:r>
              <a:rPr lang="en-GB" sz="2800" dirty="0">
                <a:solidFill>
                  <a:schemeClr val="bg1">
                    <a:lumMod val="65000"/>
                  </a:schemeClr>
                </a:solidFill>
              </a:rPr>
              <a:t>Initially functioned </a:t>
            </a:r>
            <a:r>
              <a:rPr lang="en-GB" sz="2800" dirty="0" err="1">
                <a:solidFill>
                  <a:schemeClr val="bg1">
                    <a:lumMod val="65000"/>
                  </a:schemeClr>
                </a:solidFill>
              </a:rPr>
              <a:t>8.30am</a:t>
            </a:r>
            <a:r>
              <a:rPr lang="en-GB" sz="2800" dirty="0">
                <a:solidFill>
                  <a:schemeClr val="bg1">
                    <a:lumMod val="65000"/>
                  </a:schemeClr>
                </a:solidFill>
              </a:rPr>
              <a:t> - </a:t>
            </a:r>
            <a:r>
              <a:rPr lang="en-GB" sz="2800" dirty="0" err="1">
                <a:solidFill>
                  <a:schemeClr val="bg1">
                    <a:lumMod val="65000"/>
                  </a:schemeClr>
                </a:solidFill>
              </a:rPr>
              <a:t>4.15pm</a:t>
            </a:r>
            <a:r>
              <a:rPr lang="en-GB" sz="2800" dirty="0">
                <a:solidFill>
                  <a:schemeClr val="bg1">
                    <a:lumMod val="65000"/>
                  </a:schemeClr>
                </a:solidFill>
              </a:rPr>
              <a:t> (after hour messages recorded and attended next day)</a:t>
            </a:r>
          </a:p>
          <a:p>
            <a:pPr lvl="1"/>
            <a:r>
              <a:rPr lang="en-GB" sz="2800" dirty="0">
                <a:solidFill>
                  <a:schemeClr val="bg1">
                    <a:lumMod val="65000"/>
                  </a:schemeClr>
                </a:solidFill>
              </a:rPr>
              <a:t>Supported by subnational and institutional level information entry</a:t>
            </a:r>
          </a:p>
          <a:p>
            <a:pPr lvl="1"/>
            <a:r>
              <a:rPr lang="en-GB" sz="2800" dirty="0"/>
              <a:t>QR code based boards that clients and can scan and lodge grievance at institution level</a:t>
            </a:r>
          </a:p>
          <a:p>
            <a:pPr lvl="1"/>
            <a:r>
              <a:rPr lang="en-GB" sz="2800" dirty="0"/>
              <a:t>Reference issued to client</a:t>
            </a:r>
          </a:p>
          <a:p>
            <a:pPr lvl="1"/>
            <a:r>
              <a:rPr lang="en-GB" sz="2800" dirty="0"/>
              <a:t>Non-grievances type communications handled as per SOPs to be developed</a:t>
            </a:r>
          </a:p>
        </p:txBody>
      </p:sp>
      <p:pic>
        <p:nvPicPr>
          <p:cNvPr id="3074" name="Picture 2" descr="HNB launches Stay Safe COVID tracer QR codes across all branches and  facilitates QR reading using SO">
            <a:extLst>
              <a:ext uri="{FF2B5EF4-FFF2-40B4-BE49-F238E27FC236}">
                <a16:creationId xmlns:a16="http://schemas.microsoft.com/office/drawing/2014/main" id="{AA9457A8-4B3C-4A47-BCA2-83F54F73E8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0" r="6718"/>
          <a:stretch/>
        </p:blipFill>
        <p:spPr bwMode="auto">
          <a:xfrm>
            <a:off x="7749540" y="1737360"/>
            <a:ext cx="3863340" cy="429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740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0B66-6905-49F4-8386-0842C8265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 Channelling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D05BD-46B0-4A9F-85A1-1F168DF7A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en-GB" sz="3200" dirty="0"/>
              <a:t>Information diverted to 4 tiers</a:t>
            </a:r>
          </a:p>
          <a:p>
            <a:pPr lvl="1"/>
            <a:r>
              <a:rPr lang="en-GB" sz="3200" dirty="0"/>
              <a:t>Information diverted to the lowest possible level for action</a:t>
            </a:r>
          </a:p>
          <a:p>
            <a:pPr lvl="1"/>
            <a:r>
              <a:rPr lang="en-GB" sz="3200" dirty="0"/>
              <a:t>Empowering the grassroot level to take action to redress grievances pertaining to themselves</a:t>
            </a:r>
          </a:p>
          <a:p>
            <a:pPr lvl="1"/>
            <a:r>
              <a:rPr lang="en-GB" sz="3200" dirty="0"/>
              <a:t>Grievances can be escalated manually if they are not in your purview or needs attention from a higher level authority</a:t>
            </a:r>
          </a:p>
          <a:p>
            <a:pPr lvl="1"/>
            <a:r>
              <a:rPr lang="en-GB" sz="3200" dirty="0"/>
              <a:t>Escalate when delays are encountered or client not satisfied with the action taken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404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0B66-6905-49F4-8386-0842C8265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3375568" cy="1365927"/>
          </a:xfrm>
        </p:spPr>
        <p:txBody>
          <a:bodyPr/>
          <a:lstStyle/>
          <a:p>
            <a:r>
              <a:rPr lang="en-GB" dirty="0"/>
              <a:t>Information channelling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7F55F99-4766-44BD-B36C-8840D63BD17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04"/>
          <a:stretch/>
        </p:blipFill>
        <p:spPr bwMode="auto">
          <a:xfrm>
            <a:off x="4662772" y="414234"/>
            <a:ext cx="6607483" cy="57882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459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D58FC-7679-456A-A097-3C54B17A4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71FF2-BC58-48C9-B93D-D0A9CCA9A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SMS and Email alerts generated when new grievances are assigned</a:t>
            </a:r>
          </a:p>
          <a:p>
            <a:r>
              <a:rPr lang="en-GB" sz="2800" dirty="0"/>
              <a:t>Summary emails sent to each level to improve engagement in the process</a:t>
            </a:r>
          </a:p>
          <a:p>
            <a:r>
              <a:rPr lang="en-GB" sz="2800" dirty="0"/>
              <a:t>Reminders when action is pending for grievances prior to escalation to the next level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1048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66F3C-54C4-4FA1-BB1D-769D6778D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002D5-DB4D-4DD0-BF7F-9A99B5CEC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/>
              <a:t>Generate dashboards to help manage grievance handling at each level</a:t>
            </a:r>
            <a:endParaRPr lang="en-GB" sz="3200" dirty="0"/>
          </a:p>
          <a:p>
            <a:pPr lvl="1"/>
            <a:r>
              <a:rPr lang="en-GB" sz="3200" dirty="0"/>
              <a:t>Automated periodic reports</a:t>
            </a:r>
          </a:p>
          <a:p>
            <a:pPr lvl="2"/>
            <a:r>
              <a:rPr lang="en-GB" sz="2800" dirty="0"/>
              <a:t>Type of grievances received</a:t>
            </a:r>
          </a:p>
          <a:p>
            <a:pPr lvl="2"/>
            <a:r>
              <a:rPr lang="en-GB" sz="2800" dirty="0"/>
              <a:t>Trends</a:t>
            </a:r>
          </a:p>
          <a:p>
            <a:pPr lvl="2"/>
            <a:r>
              <a:rPr lang="en-GB" sz="2800" dirty="0"/>
              <a:t>Actions taken – </a:t>
            </a:r>
            <a:r>
              <a:rPr lang="en-GB" sz="2800" dirty="0" err="1"/>
              <a:t>ie</a:t>
            </a:r>
            <a:r>
              <a:rPr lang="en-GB" sz="2800" dirty="0"/>
              <a:t> number resolved, number escalated</a:t>
            </a:r>
          </a:p>
          <a:p>
            <a:pPr lvl="1"/>
            <a:r>
              <a:rPr lang="en-GB" sz="3200" dirty="0"/>
              <a:t>Reports generated disseminated via emails</a:t>
            </a:r>
          </a:p>
        </p:txBody>
      </p:sp>
    </p:spTree>
    <p:extLst>
      <p:ext uri="{BB962C8B-B14F-4D97-AF65-F5344CB8AC3E}">
        <p14:creationId xmlns:p14="http://schemas.microsoft.com/office/powerpoint/2010/main" val="1202698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190A4-C970-4508-A8C6-67D5238AA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BB2D1-8F24-4FB0-A28A-85B2FEEA5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sz="2800" dirty="0"/>
              <a:t>Update the contact mobile phone numbers and email addresses of focal points of each institution / </a:t>
            </a:r>
            <a:r>
              <a:rPr lang="en-GB" sz="2800" dirty="0" err="1"/>
              <a:t>RDHS</a:t>
            </a:r>
            <a:r>
              <a:rPr lang="en-GB" sz="2800" dirty="0"/>
              <a:t> / </a:t>
            </a:r>
            <a:r>
              <a:rPr lang="en-GB" sz="2800" dirty="0" err="1"/>
              <a:t>PDHS</a:t>
            </a:r>
            <a:endParaRPr lang="en-GB" sz="2800" dirty="0"/>
          </a:p>
          <a:p>
            <a:pPr lvl="1"/>
            <a:r>
              <a:rPr lang="en-GB" sz="2800" dirty="0"/>
              <a:t>Provide IT facilities to access the information system</a:t>
            </a:r>
          </a:p>
          <a:p>
            <a:pPr lvl="1"/>
            <a:r>
              <a:rPr lang="en-GB" sz="2800" dirty="0"/>
              <a:t>Use the system to manage the grievances received at the institution level</a:t>
            </a:r>
          </a:p>
          <a:p>
            <a:pPr lvl="1"/>
            <a:r>
              <a:rPr lang="en-GB" sz="2800" dirty="0"/>
              <a:t>Establish the grievance handling mechanisms as per developed SOPs and use the information management system as a tool to make the process more efficient and easy to manage</a:t>
            </a:r>
          </a:p>
          <a:p>
            <a:pPr lvl="1"/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6003061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371</TotalTime>
  <Words>394</Words>
  <Application>Microsoft Office PowerPoint</Application>
  <PresentationFormat>Widescreen</PresentationFormat>
  <Paragraphs>56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Calibri Light</vt:lpstr>
      <vt:lpstr>Retrospect</vt:lpstr>
      <vt:lpstr>Grievance handling information system  for Primary Health Care</vt:lpstr>
      <vt:lpstr>Outline</vt:lpstr>
      <vt:lpstr>Information Capture</vt:lpstr>
      <vt:lpstr>Information Capture</vt:lpstr>
      <vt:lpstr>Information Channelling</vt:lpstr>
      <vt:lpstr>Information channelling</vt:lpstr>
      <vt:lpstr>Alerts</vt:lpstr>
      <vt:lpstr>Reporting</vt:lpstr>
      <vt:lpstr>Responsibilities</vt:lpstr>
      <vt:lpstr>Current progress of the IS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Grievance handling information system for Primary Health Care</dc:title>
  <dc:creator>Chaminda Weerabaddana</dc:creator>
  <cp:lastModifiedBy>Nilupul Janapriya</cp:lastModifiedBy>
  <cp:revision>43</cp:revision>
  <dcterms:created xsi:type="dcterms:W3CDTF">2020-07-21T02:38:06Z</dcterms:created>
  <dcterms:modified xsi:type="dcterms:W3CDTF">2022-11-29T09:55:34Z</dcterms:modified>
</cp:coreProperties>
</file>